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57" r:id="rId3"/>
    <p:sldId id="259" r:id="rId4"/>
    <p:sldId id="260" r:id="rId5"/>
    <p:sldId id="262" r:id="rId6"/>
    <p:sldId id="263" r:id="rId7"/>
    <p:sldId id="264" r:id="rId8"/>
    <p:sldId id="265" r:id="rId9"/>
    <p:sldId id="266" r:id="rId10"/>
    <p:sldId id="261" r:id="rId11"/>
    <p:sldId id="267" r:id="rId12"/>
    <p:sldId id="258" r:id="rId13"/>
    <p:sldId id="273" r:id="rId14"/>
    <p:sldId id="268" r:id="rId15"/>
    <p:sldId id="269" r:id="rId16"/>
    <p:sldId id="270" r:id="rId17"/>
    <p:sldId id="271" r:id="rId18"/>
    <p:sldId id="279" r:id="rId19"/>
    <p:sldId id="272" r:id="rId20"/>
    <p:sldId id="274" r:id="rId21"/>
    <p:sldId id="277" r:id="rId22"/>
    <p:sldId id="276" r:id="rId23"/>
    <p:sldId id="275" r:id="rId24"/>
    <p:sldId id="278" r:id="rId25"/>
    <p:sldId id="280" r:id="rId26"/>
    <p:sldId id="281" r:id="rId27"/>
    <p:sldId id="282" r:id="rId28"/>
    <p:sldId id="283" r:id="rId29"/>
    <p:sldId id="284" r:id="rId3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35" tIns="45718" rIns="91435" bIns="45718" rtlCol="0"/>
          <a:lstStyle>
            <a:lvl1pPr algn="l">
              <a:defRPr sz="1200"/>
            </a:lvl1pPr>
          </a:lstStyle>
          <a:p>
            <a:endParaRPr lang="en-CA"/>
          </a:p>
        </p:txBody>
      </p:sp>
      <p:sp>
        <p:nvSpPr>
          <p:cNvPr id="3" name="Date Placeholder 2"/>
          <p:cNvSpPr>
            <a:spLocks noGrp="1"/>
          </p:cNvSpPr>
          <p:nvPr>
            <p:ph type="dt" sz="quarter" idx="1"/>
          </p:nvPr>
        </p:nvSpPr>
        <p:spPr>
          <a:xfrm>
            <a:off x="5179484" y="1"/>
            <a:ext cx="3962400" cy="344091"/>
          </a:xfrm>
          <a:prstGeom prst="rect">
            <a:avLst/>
          </a:prstGeom>
        </p:spPr>
        <p:txBody>
          <a:bodyPr vert="horz" lIns="91435" tIns="45718" rIns="91435" bIns="45718" rtlCol="0"/>
          <a:lstStyle>
            <a:lvl1pPr algn="r">
              <a:defRPr sz="1200"/>
            </a:lvl1pPr>
          </a:lstStyle>
          <a:p>
            <a:fld id="{75003C12-33C4-4F84-8D48-776B1C61B682}" type="datetimeFigureOut">
              <a:rPr lang="en-CA" smtClean="0"/>
              <a:t>2017-01-18</a:t>
            </a:fld>
            <a:endParaRPr lang="en-CA"/>
          </a:p>
        </p:txBody>
      </p:sp>
      <p:sp>
        <p:nvSpPr>
          <p:cNvPr id="4" name="Footer Placeholder 3"/>
          <p:cNvSpPr>
            <a:spLocks noGrp="1"/>
          </p:cNvSpPr>
          <p:nvPr>
            <p:ph type="ftr" sz="quarter" idx="2"/>
          </p:nvPr>
        </p:nvSpPr>
        <p:spPr>
          <a:xfrm>
            <a:off x="0" y="6513910"/>
            <a:ext cx="3962400" cy="344090"/>
          </a:xfrm>
          <a:prstGeom prst="rect">
            <a:avLst/>
          </a:prstGeom>
        </p:spPr>
        <p:txBody>
          <a:bodyPr vert="horz" lIns="91435" tIns="45718" rIns="91435" bIns="45718" rtlCol="0" anchor="b"/>
          <a:lstStyle>
            <a:lvl1pPr algn="l">
              <a:defRPr sz="1200"/>
            </a:lvl1pPr>
          </a:lstStyle>
          <a:p>
            <a:endParaRPr lang="en-CA"/>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35" tIns="45718" rIns="91435" bIns="45718" rtlCol="0" anchor="b"/>
          <a:lstStyle>
            <a:lvl1pPr algn="r">
              <a:defRPr sz="1200"/>
            </a:lvl1pPr>
          </a:lstStyle>
          <a:p>
            <a:fld id="{1C26434F-6B82-44D4-A968-6A0D7E5EA83A}" type="slidenum">
              <a:rPr lang="en-CA" smtClean="0"/>
              <a:t>‹#›</a:t>
            </a:fld>
            <a:endParaRPr lang="en-CA"/>
          </a:p>
        </p:txBody>
      </p:sp>
    </p:spTree>
    <p:extLst>
      <p:ext uri="{BB962C8B-B14F-4D97-AF65-F5344CB8AC3E}">
        <p14:creationId xmlns:p14="http://schemas.microsoft.com/office/powerpoint/2010/main" val="32417808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57C98C3-0F22-464F-A61E-9C726EEAAE65}" type="datetimeFigureOut">
              <a:rPr lang="en-CA" smtClean="0"/>
              <a:t>2017-01-18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D687DD-EB8C-4F04-B4DC-765A9A09B978}" type="slidenum">
              <a:rPr lang="en-CA" smtClean="0"/>
              <a:t>‹#›</a:t>
            </a:fld>
            <a:endParaRPr lang="en-CA"/>
          </a:p>
        </p:txBody>
      </p:sp>
    </p:spTree>
    <p:extLst>
      <p:ext uri="{BB962C8B-B14F-4D97-AF65-F5344CB8AC3E}">
        <p14:creationId xmlns:p14="http://schemas.microsoft.com/office/powerpoint/2010/main" val="860651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57C98C3-0F22-464F-A61E-9C726EEAAE65}" type="datetimeFigureOut">
              <a:rPr lang="en-CA" smtClean="0"/>
              <a:t>2017-01-18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D687DD-EB8C-4F04-B4DC-765A9A09B978}" type="slidenum">
              <a:rPr lang="en-CA" smtClean="0"/>
              <a:t>‹#›</a:t>
            </a:fld>
            <a:endParaRPr lang="en-CA"/>
          </a:p>
        </p:txBody>
      </p:sp>
    </p:spTree>
    <p:extLst>
      <p:ext uri="{BB962C8B-B14F-4D97-AF65-F5344CB8AC3E}">
        <p14:creationId xmlns:p14="http://schemas.microsoft.com/office/powerpoint/2010/main" val="1714787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57C98C3-0F22-464F-A61E-9C726EEAAE65}" type="datetimeFigureOut">
              <a:rPr lang="en-CA" smtClean="0"/>
              <a:t>2017-01-18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D687DD-EB8C-4F04-B4DC-765A9A09B978}" type="slidenum">
              <a:rPr lang="en-CA" smtClean="0"/>
              <a:t>‹#›</a:t>
            </a:fld>
            <a:endParaRPr lang="en-CA"/>
          </a:p>
        </p:txBody>
      </p:sp>
    </p:spTree>
    <p:extLst>
      <p:ext uri="{BB962C8B-B14F-4D97-AF65-F5344CB8AC3E}">
        <p14:creationId xmlns:p14="http://schemas.microsoft.com/office/powerpoint/2010/main" val="1495090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57C98C3-0F22-464F-A61E-9C726EEAAE65}" type="datetimeFigureOut">
              <a:rPr lang="en-CA" smtClean="0"/>
              <a:t>2017-01-18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D687DD-EB8C-4F04-B4DC-765A9A09B978}" type="slidenum">
              <a:rPr lang="en-CA" smtClean="0"/>
              <a:t>‹#›</a:t>
            </a:fld>
            <a:endParaRPr lang="en-CA"/>
          </a:p>
        </p:txBody>
      </p:sp>
    </p:spTree>
    <p:extLst>
      <p:ext uri="{BB962C8B-B14F-4D97-AF65-F5344CB8AC3E}">
        <p14:creationId xmlns:p14="http://schemas.microsoft.com/office/powerpoint/2010/main" val="2808117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7C98C3-0F22-464F-A61E-9C726EEAAE65}" type="datetimeFigureOut">
              <a:rPr lang="en-CA" smtClean="0"/>
              <a:t>2017-01-18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D687DD-EB8C-4F04-B4DC-765A9A09B978}" type="slidenum">
              <a:rPr lang="en-CA" smtClean="0"/>
              <a:t>‹#›</a:t>
            </a:fld>
            <a:endParaRPr lang="en-CA"/>
          </a:p>
        </p:txBody>
      </p:sp>
    </p:spTree>
    <p:extLst>
      <p:ext uri="{BB962C8B-B14F-4D97-AF65-F5344CB8AC3E}">
        <p14:creationId xmlns:p14="http://schemas.microsoft.com/office/powerpoint/2010/main" val="2740524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57C98C3-0F22-464F-A61E-9C726EEAAE65}" type="datetimeFigureOut">
              <a:rPr lang="en-CA" smtClean="0"/>
              <a:t>2017-01-18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D687DD-EB8C-4F04-B4DC-765A9A09B978}" type="slidenum">
              <a:rPr lang="en-CA" smtClean="0"/>
              <a:t>‹#›</a:t>
            </a:fld>
            <a:endParaRPr lang="en-CA"/>
          </a:p>
        </p:txBody>
      </p:sp>
    </p:spTree>
    <p:extLst>
      <p:ext uri="{BB962C8B-B14F-4D97-AF65-F5344CB8AC3E}">
        <p14:creationId xmlns:p14="http://schemas.microsoft.com/office/powerpoint/2010/main" val="1807654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57C98C3-0F22-464F-A61E-9C726EEAAE65}" type="datetimeFigureOut">
              <a:rPr lang="en-CA" smtClean="0"/>
              <a:t>2017-01-18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DD687DD-EB8C-4F04-B4DC-765A9A09B978}" type="slidenum">
              <a:rPr lang="en-CA" smtClean="0"/>
              <a:t>‹#›</a:t>
            </a:fld>
            <a:endParaRPr lang="en-CA"/>
          </a:p>
        </p:txBody>
      </p:sp>
    </p:spTree>
    <p:extLst>
      <p:ext uri="{BB962C8B-B14F-4D97-AF65-F5344CB8AC3E}">
        <p14:creationId xmlns:p14="http://schemas.microsoft.com/office/powerpoint/2010/main" val="3508352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57C98C3-0F22-464F-A61E-9C726EEAAE65}" type="datetimeFigureOut">
              <a:rPr lang="en-CA" smtClean="0"/>
              <a:t>2017-01-18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DD687DD-EB8C-4F04-B4DC-765A9A09B978}" type="slidenum">
              <a:rPr lang="en-CA" smtClean="0"/>
              <a:t>‹#›</a:t>
            </a:fld>
            <a:endParaRPr lang="en-CA"/>
          </a:p>
        </p:txBody>
      </p:sp>
    </p:spTree>
    <p:extLst>
      <p:ext uri="{BB962C8B-B14F-4D97-AF65-F5344CB8AC3E}">
        <p14:creationId xmlns:p14="http://schemas.microsoft.com/office/powerpoint/2010/main" val="104270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C98C3-0F22-464F-A61E-9C726EEAAE65}" type="datetimeFigureOut">
              <a:rPr lang="en-CA" smtClean="0"/>
              <a:t>2017-01-18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DD687DD-EB8C-4F04-B4DC-765A9A09B978}" type="slidenum">
              <a:rPr lang="en-CA" smtClean="0"/>
              <a:t>‹#›</a:t>
            </a:fld>
            <a:endParaRPr lang="en-CA"/>
          </a:p>
        </p:txBody>
      </p:sp>
    </p:spTree>
    <p:extLst>
      <p:ext uri="{BB962C8B-B14F-4D97-AF65-F5344CB8AC3E}">
        <p14:creationId xmlns:p14="http://schemas.microsoft.com/office/powerpoint/2010/main" val="281935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C98C3-0F22-464F-A61E-9C726EEAAE65}" type="datetimeFigureOut">
              <a:rPr lang="en-CA" smtClean="0"/>
              <a:t>2017-01-18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D687DD-EB8C-4F04-B4DC-765A9A09B978}" type="slidenum">
              <a:rPr lang="en-CA" smtClean="0"/>
              <a:t>‹#›</a:t>
            </a:fld>
            <a:endParaRPr lang="en-CA"/>
          </a:p>
        </p:txBody>
      </p:sp>
    </p:spTree>
    <p:extLst>
      <p:ext uri="{BB962C8B-B14F-4D97-AF65-F5344CB8AC3E}">
        <p14:creationId xmlns:p14="http://schemas.microsoft.com/office/powerpoint/2010/main" val="3395547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C98C3-0F22-464F-A61E-9C726EEAAE65}" type="datetimeFigureOut">
              <a:rPr lang="en-CA" smtClean="0"/>
              <a:t>2017-01-18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D687DD-EB8C-4F04-B4DC-765A9A09B978}" type="slidenum">
              <a:rPr lang="en-CA" smtClean="0"/>
              <a:t>‹#›</a:t>
            </a:fld>
            <a:endParaRPr lang="en-CA"/>
          </a:p>
        </p:txBody>
      </p:sp>
    </p:spTree>
    <p:extLst>
      <p:ext uri="{BB962C8B-B14F-4D97-AF65-F5344CB8AC3E}">
        <p14:creationId xmlns:p14="http://schemas.microsoft.com/office/powerpoint/2010/main" val="118540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C98C3-0F22-464F-A61E-9C726EEAAE65}" type="datetimeFigureOut">
              <a:rPr lang="en-CA" smtClean="0"/>
              <a:t>2017-01-18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687DD-EB8C-4F04-B4DC-765A9A09B978}" type="slidenum">
              <a:rPr lang="en-CA" smtClean="0"/>
              <a:t>‹#›</a:t>
            </a:fld>
            <a:endParaRPr lang="en-CA"/>
          </a:p>
        </p:txBody>
      </p:sp>
    </p:spTree>
    <p:extLst>
      <p:ext uri="{BB962C8B-B14F-4D97-AF65-F5344CB8AC3E}">
        <p14:creationId xmlns:p14="http://schemas.microsoft.com/office/powerpoint/2010/main" val="2899992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physicsclassroom.com/Class/newtlaws/u2l1d.cfm#balance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physicsclassroom.com/Class/newtlaws/u2l1c.cfm#sta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hysicsclassroom.com/Class/1DKin/U1L1d.cfm" TargetMode="External"/><Relationship Id="rId2" Type="http://schemas.openxmlformats.org/officeDocument/2006/relationships/hyperlink" Target="http://www.physicsclassroom.com/Class/newtlaws/u2l1b.cfm#inerti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2656" y="692696"/>
            <a:ext cx="7772400" cy="1470025"/>
          </a:xfrm>
        </p:spPr>
        <p:txBody>
          <a:bodyPr/>
          <a:lstStyle/>
          <a:p>
            <a:r>
              <a:rPr lang="en-CA" dirty="0" err="1" smtClean="0"/>
              <a:t>Newtons</a:t>
            </a:r>
            <a:r>
              <a:rPr lang="en-CA" dirty="0" smtClean="0"/>
              <a:t> Laws</a:t>
            </a:r>
            <a:endParaRPr lang="en-CA" dirty="0"/>
          </a:p>
        </p:txBody>
      </p:sp>
      <p:sp>
        <p:nvSpPr>
          <p:cNvPr id="3" name="Subtitle 2"/>
          <p:cNvSpPr>
            <a:spLocks noGrp="1"/>
          </p:cNvSpPr>
          <p:nvPr>
            <p:ph type="subTitle" idx="1"/>
          </p:nvPr>
        </p:nvSpPr>
        <p:spPr/>
        <p:txBody>
          <a:bodyPr/>
          <a:lstStyle/>
          <a:p>
            <a:endParaRPr lang="en-CA" dirty="0"/>
          </a:p>
        </p:txBody>
      </p:sp>
      <p:pic>
        <p:nvPicPr>
          <p:cNvPr id="3074" name="Picture 2" descr="http://www.nocarnofun.com/wp-content/uploads/2013/11/Car-Cra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077280"/>
            <a:ext cx="5328592" cy="363313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champion.publishpipe.com/wp-content/uploads/2014/07/Billiards_and_snooke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9868" y="260647"/>
            <a:ext cx="3794620" cy="2523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171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r>
              <a:rPr lang="en-CA" dirty="0" smtClean="0"/>
              <a:t>Other Examples of </a:t>
            </a:r>
            <a:r>
              <a:rPr lang="en-CA" dirty="0" err="1" smtClean="0"/>
              <a:t>Newtons</a:t>
            </a:r>
            <a:r>
              <a:rPr lang="en-CA" dirty="0" smtClean="0"/>
              <a:t> First Law</a:t>
            </a:r>
            <a:endParaRPr lang="en-CA" dirty="0"/>
          </a:p>
        </p:txBody>
      </p:sp>
      <p:sp>
        <p:nvSpPr>
          <p:cNvPr id="3" name="Content Placeholder 2"/>
          <p:cNvSpPr>
            <a:spLocks noGrp="1"/>
          </p:cNvSpPr>
          <p:nvPr>
            <p:ph idx="1"/>
          </p:nvPr>
        </p:nvSpPr>
        <p:spPr>
          <a:xfrm>
            <a:off x="467544" y="1340768"/>
            <a:ext cx="8229600" cy="4824536"/>
          </a:xfrm>
        </p:spPr>
        <p:txBody>
          <a:bodyPr>
            <a:normAutofit/>
          </a:bodyPr>
          <a:lstStyle/>
          <a:p>
            <a:r>
              <a:rPr lang="en-CA" dirty="0"/>
              <a:t>Blood rushes from your head to your feet while quickly stopping when riding on a descending elevator.</a:t>
            </a:r>
          </a:p>
          <a:p>
            <a:r>
              <a:rPr lang="en-CA" dirty="0"/>
              <a:t>The head of a hammer can be tightened onto the wooden handle by banging the bottom of the handle against a hard surface</a:t>
            </a:r>
            <a:r>
              <a:rPr lang="en-CA" dirty="0" smtClean="0"/>
              <a:t>.</a:t>
            </a:r>
          </a:p>
          <a:p>
            <a:r>
              <a:rPr lang="en-CA" dirty="0"/>
              <a:t>Headrests are placed in cars to prevent whiplash injuries during rear-end collisions</a:t>
            </a:r>
            <a:r>
              <a:rPr lang="en-CA" dirty="0" smtClean="0"/>
              <a:t>.</a:t>
            </a:r>
          </a:p>
          <a:p>
            <a:pPr marL="0" indent="0">
              <a:buNone/>
            </a:pPr>
            <a:endParaRPr lang="en-CA" dirty="0" smtClean="0"/>
          </a:p>
          <a:p>
            <a:endParaRPr lang="en-CA" dirty="0" smtClean="0"/>
          </a:p>
          <a:p>
            <a:endParaRPr lang="en-CA" dirty="0"/>
          </a:p>
          <a:p>
            <a:pPr marL="0" indent="0">
              <a:buNone/>
            </a:pPr>
            <a:endParaRPr lang="en-CA" dirty="0"/>
          </a:p>
        </p:txBody>
      </p:sp>
    </p:spTree>
    <p:extLst>
      <p:ext uri="{BB962C8B-B14F-4D97-AF65-F5344CB8AC3E}">
        <p14:creationId xmlns:p14="http://schemas.microsoft.com/office/powerpoint/2010/main" val="1978329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an unbalanced force?</a:t>
            </a:r>
            <a:endParaRPr lang="en-CA" dirty="0"/>
          </a:p>
        </p:txBody>
      </p:sp>
      <p:sp>
        <p:nvSpPr>
          <p:cNvPr id="3" name="Content Placeholder 2"/>
          <p:cNvSpPr>
            <a:spLocks noGrp="1"/>
          </p:cNvSpPr>
          <p:nvPr>
            <p:ph idx="1"/>
          </p:nvPr>
        </p:nvSpPr>
        <p:spPr/>
        <p:txBody>
          <a:bodyPr/>
          <a:lstStyle/>
          <a:p>
            <a:r>
              <a:rPr lang="en-CA" dirty="0"/>
              <a:t>An object is said to be </a:t>
            </a:r>
            <a:r>
              <a:rPr lang="en-CA" i="1" dirty="0"/>
              <a:t>acted upon by an unbalanced force</a:t>
            </a:r>
            <a:r>
              <a:rPr lang="en-CA" dirty="0"/>
              <a:t> only when there is an individual force that is </a:t>
            </a:r>
            <a:r>
              <a:rPr lang="en-CA" u="sng" dirty="0"/>
              <a:t>not</a:t>
            </a:r>
            <a:r>
              <a:rPr lang="en-CA" dirty="0"/>
              <a:t> being balanced by a force of equal magnitude and in the opposite direction</a:t>
            </a:r>
          </a:p>
        </p:txBody>
      </p:sp>
    </p:spTree>
    <p:extLst>
      <p:ext uri="{BB962C8B-B14F-4D97-AF65-F5344CB8AC3E}">
        <p14:creationId xmlns:p14="http://schemas.microsoft.com/office/powerpoint/2010/main" val="675810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pic>
        <p:nvPicPr>
          <p:cNvPr id="1026" name="Picture 2" descr="http://www.physicsclassroom.com/Class/newtlaws/u2l1d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7919" y="764704"/>
            <a:ext cx="4698163" cy="26081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physicsclassroom.com/Class/newtlaws/u2l1d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6953" y="3882363"/>
            <a:ext cx="4500093"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06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Examples</a:t>
            </a:r>
            <a:endParaRPr lang="en-CA" dirty="0"/>
          </a:p>
        </p:txBody>
      </p:sp>
      <p:sp>
        <p:nvSpPr>
          <p:cNvPr id="3" name="Content Placeholder 2"/>
          <p:cNvSpPr>
            <a:spLocks noGrp="1"/>
          </p:cNvSpPr>
          <p:nvPr>
            <p:ph idx="1"/>
          </p:nvPr>
        </p:nvSpPr>
        <p:spPr/>
        <p:txBody>
          <a:bodyPr/>
          <a:lstStyle/>
          <a:p>
            <a:r>
              <a:rPr lang="en-CA" dirty="0" smtClean="0"/>
              <a:t>Satellites</a:t>
            </a:r>
          </a:p>
          <a:p>
            <a:r>
              <a:rPr lang="en-CA" dirty="0" smtClean="0"/>
              <a:t>Car turning around a bend in the road</a:t>
            </a:r>
          </a:p>
          <a:p>
            <a:endParaRPr lang="en-CA" dirty="0"/>
          </a:p>
          <a:p>
            <a:pPr marL="0" indent="0">
              <a:buNone/>
            </a:pPr>
            <a:r>
              <a:rPr lang="en-CA" dirty="0" smtClean="0"/>
              <a:t>Remember – velocity is a vector and thus has magnitude </a:t>
            </a:r>
            <a:r>
              <a:rPr lang="en-CA" b="1" dirty="0" smtClean="0"/>
              <a:t>and direction</a:t>
            </a:r>
            <a:r>
              <a:rPr lang="en-CA" dirty="0" smtClean="0"/>
              <a:t>. If an object maintains </a:t>
            </a:r>
            <a:r>
              <a:rPr lang="en-CA" smtClean="0"/>
              <a:t>constant </a:t>
            </a:r>
            <a:r>
              <a:rPr lang="en-CA" smtClean="0"/>
              <a:t>speed </a:t>
            </a:r>
            <a:r>
              <a:rPr lang="en-CA" dirty="0" smtClean="0"/>
              <a:t>but has a changing direction then IT IS accelerating. </a:t>
            </a:r>
            <a:endParaRPr lang="en-CA" b="1" dirty="0" smtClean="0"/>
          </a:p>
        </p:txBody>
      </p:sp>
    </p:spTree>
    <p:extLst>
      <p:ext uri="{BB962C8B-B14F-4D97-AF65-F5344CB8AC3E}">
        <p14:creationId xmlns:p14="http://schemas.microsoft.com/office/powerpoint/2010/main" val="21834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Force</a:t>
            </a:r>
            <a:endParaRPr lang="en-CA" dirty="0"/>
          </a:p>
        </p:txBody>
      </p:sp>
      <p:sp>
        <p:nvSpPr>
          <p:cNvPr id="3" name="Content Placeholder 2"/>
          <p:cNvSpPr>
            <a:spLocks noGrp="1"/>
          </p:cNvSpPr>
          <p:nvPr>
            <p:ph idx="1"/>
          </p:nvPr>
        </p:nvSpPr>
        <p:spPr/>
        <p:txBody>
          <a:bodyPr/>
          <a:lstStyle/>
          <a:p>
            <a:r>
              <a:rPr lang="en-CA" dirty="0"/>
              <a:t>A </a:t>
            </a:r>
            <a:r>
              <a:rPr lang="en-CA" b="1" dirty="0"/>
              <a:t>force</a:t>
            </a:r>
            <a:r>
              <a:rPr lang="en-CA" dirty="0"/>
              <a:t> is a push or pull upon an object resulting from the object's </a:t>
            </a:r>
            <a:r>
              <a:rPr lang="en-CA" i="1" dirty="0"/>
              <a:t>interaction</a:t>
            </a:r>
            <a:r>
              <a:rPr lang="en-CA" dirty="0"/>
              <a:t> with another object. </a:t>
            </a:r>
            <a:endParaRPr lang="en-CA" dirty="0" smtClean="0"/>
          </a:p>
          <a:p>
            <a:r>
              <a:rPr lang="en-CA" dirty="0" smtClean="0"/>
              <a:t>Whenever </a:t>
            </a:r>
            <a:r>
              <a:rPr lang="en-CA" dirty="0"/>
              <a:t>there is an </a:t>
            </a:r>
            <a:r>
              <a:rPr lang="en-CA" i="1" dirty="0" smtClean="0"/>
              <a:t>interaction </a:t>
            </a:r>
            <a:r>
              <a:rPr lang="en-CA" dirty="0" smtClean="0"/>
              <a:t>between </a:t>
            </a:r>
            <a:r>
              <a:rPr lang="en-CA" dirty="0"/>
              <a:t>two objects, there is a force upon each of the objects. When the </a:t>
            </a:r>
            <a:r>
              <a:rPr lang="en-CA" i="1" dirty="0"/>
              <a:t>interaction</a:t>
            </a:r>
            <a:r>
              <a:rPr lang="en-CA" dirty="0"/>
              <a:t> ceases, the two objects no longer experience the force. </a:t>
            </a:r>
            <a:endParaRPr lang="en-CA" dirty="0" smtClean="0"/>
          </a:p>
          <a:p>
            <a:r>
              <a:rPr lang="en-CA" b="1" dirty="0" smtClean="0"/>
              <a:t>Forces</a:t>
            </a:r>
            <a:r>
              <a:rPr lang="en-CA" b="1" dirty="0"/>
              <a:t> </a:t>
            </a:r>
            <a:r>
              <a:rPr lang="en-CA" b="1" u="sng" dirty="0"/>
              <a:t>only</a:t>
            </a:r>
            <a:r>
              <a:rPr lang="en-CA" b="1" dirty="0"/>
              <a:t> exist as a result of an interaction.</a:t>
            </a:r>
          </a:p>
        </p:txBody>
      </p:sp>
    </p:spTree>
    <p:extLst>
      <p:ext uri="{BB962C8B-B14F-4D97-AF65-F5344CB8AC3E}">
        <p14:creationId xmlns:p14="http://schemas.microsoft.com/office/powerpoint/2010/main" val="1261469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Forces</a:t>
            </a:r>
            <a:endParaRPr lang="en-CA" dirty="0"/>
          </a:p>
        </p:txBody>
      </p:sp>
      <p:sp>
        <p:nvSpPr>
          <p:cNvPr id="3" name="Content Placeholder 2"/>
          <p:cNvSpPr>
            <a:spLocks noGrp="1"/>
          </p:cNvSpPr>
          <p:nvPr>
            <p:ph idx="1"/>
          </p:nvPr>
        </p:nvSpPr>
        <p:spPr/>
        <p:txBody>
          <a:bodyPr/>
          <a:lstStyle/>
          <a:p>
            <a:r>
              <a:rPr lang="en-CA" b="1" dirty="0"/>
              <a:t>Contact forces</a:t>
            </a:r>
            <a:r>
              <a:rPr lang="en-CA" dirty="0"/>
              <a:t> are those types of forces that result when the two interacting objects are perceived to be physically contacting each other. Examples of contact forces include frictional forces, tensional forces, normal forces, air resistance forces, and applied forces. </a:t>
            </a:r>
          </a:p>
        </p:txBody>
      </p:sp>
    </p:spTree>
    <p:extLst>
      <p:ext uri="{BB962C8B-B14F-4D97-AF65-F5344CB8AC3E}">
        <p14:creationId xmlns:p14="http://schemas.microsoft.com/office/powerpoint/2010/main" val="1967655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4525963"/>
          </a:xfrm>
        </p:spPr>
        <p:txBody>
          <a:bodyPr/>
          <a:lstStyle/>
          <a:p>
            <a:r>
              <a:rPr lang="en-CA" b="1" dirty="0"/>
              <a:t>Action-at-a-distance forces</a:t>
            </a:r>
            <a:r>
              <a:rPr lang="en-CA" dirty="0"/>
              <a:t> are those types of forces that result even when the two interacting objects are not in physical contact with each other, yet are able to exert a push or pull despite their physical separation. Examples of action-at-a-distance forces include </a:t>
            </a:r>
            <a:r>
              <a:rPr lang="en-CA" dirty="0" smtClean="0"/>
              <a:t>gravitational forces, electrical forces, and magnetic forces.</a:t>
            </a:r>
            <a:endParaRPr lang="en-CA" dirty="0"/>
          </a:p>
        </p:txBody>
      </p:sp>
    </p:spTree>
    <p:extLst>
      <p:ext uri="{BB962C8B-B14F-4D97-AF65-F5344CB8AC3E}">
        <p14:creationId xmlns:p14="http://schemas.microsoft.com/office/powerpoint/2010/main" val="3313703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Newton's Second Law</a:t>
            </a:r>
            <a:endParaRPr lang="en-CA" dirty="0"/>
          </a:p>
        </p:txBody>
      </p:sp>
      <p:sp>
        <p:nvSpPr>
          <p:cNvPr id="3" name="Content Placeholder 2"/>
          <p:cNvSpPr>
            <a:spLocks noGrp="1"/>
          </p:cNvSpPr>
          <p:nvPr>
            <p:ph idx="1"/>
          </p:nvPr>
        </p:nvSpPr>
        <p:spPr>
          <a:xfrm>
            <a:off x="395536" y="1628800"/>
            <a:ext cx="8229600" cy="4525963"/>
          </a:xfrm>
        </p:spPr>
        <p:txBody>
          <a:bodyPr>
            <a:normAutofit/>
          </a:bodyPr>
          <a:lstStyle/>
          <a:p>
            <a:r>
              <a:rPr lang="en-CA" dirty="0"/>
              <a:t>The acceleration of an object as produced by a net force is directly proportional to the magnitude of the net force, in the same direction as the net force, and inversely proportional to the mass of the object</a:t>
            </a:r>
            <a:r>
              <a:rPr lang="en-CA" dirty="0" smtClean="0"/>
              <a:t>.</a:t>
            </a:r>
          </a:p>
          <a:p>
            <a:pPr marL="0" indent="0">
              <a:buNone/>
            </a:pPr>
            <a:endParaRPr lang="en-CA" dirty="0" smtClean="0"/>
          </a:p>
          <a:p>
            <a:pPr marL="0" indent="0">
              <a:buNone/>
            </a:pPr>
            <a:r>
              <a:rPr lang="en-CA" dirty="0" smtClean="0"/>
              <a:t>OR    </a:t>
            </a:r>
            <a:r>
              <a:rPr lang="en-CA" b="1" dirty="0" smtClean="0"/>
              <a:t>a </a:t>
            </a:r>
            <a:r>
              <a:rPr lang="en-CA" b="1" dirty="0"/>
              <a:t>= </a:t>
            </a:r>
            <a:r>
              <a:rPr lang="en-CA" b="1" dirty="0" err="1"/>
              <a:t>F</a:t>
            </a:r>
            <a:r>
              <a:rPr lang="en-CA" b="1" baseline="-25000" dirty="0" err="1"/>
              <a:t>net</a:t>
            </a:r>
            <a:r>
              <a:rPr lang="en-CA" b="1" dirty="0"/>
              <a:t> / </a:t>
            </a:r>
            <a:r>
              <a:rPr lang="en-CA" b="1" dirty="0" smtClean="0"/>
              <a:t>m</a:t>
            </a:r>
          </a:p>
          <a:p>
            <a:r>
              <a:rPr lang="en-CA" dirty="0" err="1" smtClean="0"/>
              <a:t>Rearraged</a:t>
            </a:r>
            <a:r>
              <a:rPr lang="en-CA" dirty="0" smtClean="0"/>
              <a:t> commonly as </a:t>
            </a:r>
            <a:r>
              <a:rPr lang="en-CA" b="1" dirty="0" err="1"/>
              <a:t>F</a:t>
            </a:r>
            <a:r>
              <a:rPr lang="en-CA" b="1" baseline="-25000" dirty="0" err="1"/>
              <a:t>net</a:t>
            </a:r>
            <a:r>
              <a:rPr lang="en-CA" b="1" dirty="0"/>
              <a:t> = m </a:t>
            </a:r>
            <a:r>
              <a:rPr lang="en-CA" b="1" dirty="0" smtClean="0"/>
              <a:t>a</a:t>
            </a:r>
            <a:endParaRPr lang="en-CA" dirty="0" smtClean="0"/>
          </a:p>
        </p:txBody>
      </p:sp>
    </p:spTree>
    <p:extLst>
      <p:ext uri="{BB962C8B-B14F-4D97-AF65-F5344CB8AC3E}">
        <p14:creationId xmlns:p14="http://schemas.microsoft.com/office/powerpoint/2010/main" val="700416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en-CA" b="1" dirty="0" smtClean="0"/>
              <a:t>F ∝ m</a:t>
            </a:r>
          </a:p>
          <a:p>
            <a:r>
              <a:rPr lang="en-CA" dirty="0" smtClean="0"/>
              <a:t>More mass requires more force to change speed</a:t>
            </a:r>
          </a:p>
          <a:p>
            <a:pPr marL="0" indent="0">
              <a:buNone/>
            </a:pPr>
            <a:r>
              <a:rPr lang="en-CA" b="1" dirty="0" smtClean="0"/>
              <a:t>F ∝ a</a:t>
            </a:r>
          </a:p>
          <a:p>
            <a:r>
              <a:rPr lang="en-CA" dirty="0" smtClean="0"/>
              <a:t>More force means more acceleration</a:t>
            </a:r>
          </a:p>
          <a:p>
            <a:pPr marL="0" indent="0">
              <a:buNone/>
            </a:pPr>
            <a:r>
              <a:rPr lang="en-CA" b="1" dirty="0"/>
              <a:t>m</a:t>
            </a:r>
            <a:r>
              <a:rPr lang="en-CA" b="1" dirty="0" smtClean="0"/>
              <a:t> ∝ 1/a</a:t>
            </a:r>
          </a:p>
          <a:p>
            <a:r>
              <a:rPr lang="en-CA" dirty="0" smtClean="0"/>
              <a:t>More mass means there is less acceleration per unit of force (car demonstration)</a:t>
            </a:r>
            <a:endParaRPr lang="en-CA" dirty="0"/>
          </a:p>
        </p:txBody>
      </p:sp>
    </p:spTree>
    <p:extLst>
      <p:ext uri="{BB962C8B-B14F-4D97-AF65-F5344CB8AC3E}">
        <p14:creationId xmlns:p14="http://schemas.microsoft.com/office/powerpoint/2010/main" val="281014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is force Measured?</a:t>
            </a:r>
            <a:endParaRPr lang="en-CA" dirty="0"/>
          </a:p>
        </p:txBody>
      </p:sp>
      <p:sp>
        <p:nvSpPr>
          <p:cNvPr id="3" name="Content Placeholder 2"/>
          <p:cNvSpPr>
            <a:spLocks noGrp="1"/>
          </p:cNvSpPr>
          <p:nvPr>
            <p:ph idx="1"/>
          </p:nvPr>
        </p:nvSpPr>
        <p:spPr/>
        <p:txBody>
          <a:bodyPr/>
          <a:lstStyle/>
          <a:p>
            <a:r>
              <a:rPr lang="en-CA" b="1" dirty="0"/>
              <a:t>1 Newton = 1 kg • </a:t>
            </a:r>
            <a:r>
              <a:rPr lang="en-CA" b="1" dirty="0" smtClean="0"/>
              <a:t>m/s</a:t>
            </a:r>
            <a:r>
              <a:rPr lang="en-CA" b="1" baseline="30000" dirty="0" smtClean="0"/>
              <a:t>2</a:t>
            </a:r>
          </a:p>
          <a:p>
            <a:r>
              <a:rPr lang="en-CA" dirty="0"/>
              <a:t>One Newton is defined as the amount of force required to give a 1-kg mass an acceleration of 1 </a:t>
            </a:r>
            <a:r>
              <a:rPr lang="en-CA" dirty="0" smtClean="0"/>
              <a:t>m/s</a:t>
            </a:r>
            <a:r>
              <a:rPr lang="en-CA" b="1" baseline="30000" dirty="0" smtClean="0"/>
              <a:t>2</a:t>
            </a:r>
          </a:p>
          <a:p>
            <a:pPr marL="0" indent="0">
              <a:buNone/>
            </a:pPr>
            <a:endParaRPr lang="en-CA" dirty="0"/>
          </a:p>
        </p:txBody>
      </p:sp>
    </p:spTree>
    <p:extLst>
      <p:ext uri="{BB962C8B-B14F-4D97-AF65-F5344CB8AC3E}">
        <p14:creationId xmlns:p14="http://schemas.microsoft.com/office/powerpoint/2010/main" val="4158337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Newtons</a:t>
            </a:r>
            <a:r>
              <a:rPr lang="en-CA" dirty="0" smtClean="0"/>
              <a:t> First Law</a:t>
            </a:r>
            <a:endParaRPr lang="en-CA" dirty="0"/>
          </a:p>
        </p:txBody>
      </p:sp>
      <p:sp>
        <p:nvSpPr>
          <p:cNvPr id="3" name="Content Placeholder 2"/>
          <p:cNvSpPr>
            <a:spLocks noGrp="1"/>
          </p:cNvSpPr>
          <p:nvPr>
            <p:ph idx="1"/>
          </p:nvPr>
        </p:nvSpPr>
        <p:spPr/>
        <p:txBody>
          <a:bodyPr/>
          <a:lstStyle/>
          <a:p>
            <a:r>
              <a:rPr lang="en-CA" dirty="0" smtClean="0"/>
              <a:t>An </a:t>
            </a:r>
            <a:r>
              <a:rPr lang="en-CA" dirty="0"/>
              <a:t>object at rest stays at rest and an object in motion stays in motion with the same speed and in the same direction </a:t>
            </a:r>
            <a:r>
              <a:rPr lang="en-CA" dirty="0">
                <a:hlinkClick r:id="rId2"/>
              </a:rPr>
              <a:t>unless acted upon by an unbalanced force</a:t>
            </a:r>
            <a:r>
              <a:rPr lang="en-CA" dirty="0"/>
              <a:t>.</a:t>
            </a:r>
          </a:p>
        </p:txBody>
      </p:sp>
    </p:spTree>
    <p:extLst>
      <p:ext uri="{BB962C8B-B14F-4D97-AF65-F5344CB8AC3E}">
        <p14:creationId xmlns:p14="http://schemas.microsoft.com/office/powerpoint/2010/main" val="17963298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Force due to Gravity</a:t>
            </a:r>
            <a:endParaRPr lang="en-CA" dirty="0"/>
          </a:p>
        </p:txBody>
      </p:sp>
      <p:sp>
        <p:nvSpPr>
          <p:cNvPr id="3" name="Content Placeholder 2"/>
          <p:cNvSpPr>
            <a:spLocks noGrp="1"/>
          </p:cNvSpPr>
          <p:nvPr>
            <p:ph idx="1"/>
          </p:nvPr>
        </p:nvSpPr>
        <p:spPr/>
        <p:txBody>
          <a:bodyPr/>
          <a:lstStyle/>
          <a:p>
            <a:r>
              <a:rPr lang="en-CA" dirty="0" smtClean="0"/>
              <a:t>F = ma </a:t>
            </a:r>
          </a:p>
          <a:p>
            <a:r>
              <a:rPr lang="en-CA" dirty="0" smtClean="0"/>
              <a:t>Acceleration due to gravity is “g” or 9.8 m/s</a:t>
            </a:r>
            <a:r>
              <a:rPr lang="en-CA" baseline="30000" dirty="0" smtClean="0"/>
              <a:t>2</a:t>
            </a:r>
          </a:p>
          <a:p>
            <a:r>
              <a:rPr lang="en-CA" dirty="0" smtClean="0"/>
              <a:t>Therefore F = mg, which is also known as </a:t>
            </a:r>
            <a:r>
              <a:rPr lang="en-CA" b="1" dirty="0" smtClean="0"/>
              <a:t>Weight</a:t>
            </a:r>
            <a:endParaRPr lang="en-CA" dirty="0"/>
          </a:p>
        </p:txBody>
      </p:sp>
    </p:spTree>
    <p:extLst>
      <p:ext uri="{BB962C8B-B14F-4D97-AF65-F5344CB8AC3E}">
        <p14:creationId xmlns:p14="http://schemas.microsoft.com/office/powerpoint/2010/main" val="2266660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Force of friction</a:t>
            </a:r>
            <a:endParaRPr lang="en-CA" dirty="0"/>
          </a:p>
        </p:txBody>
      </p:sp>
      <p:sp>
        <p:nvSpPr>
          <p:cNvPr id="3" name="Content Placeholder 2"/>
          <p:cNvSpPr>
            <a:spLocks noGrp="1"/>
          </p:cNvSpPr>
          <p:nvPr>
            <p:ph idx="1"/>
          </p:nvPr>
        </p:nvSpPr>
        <p:spPr/>
        <p:txBody>
          <a:bodyPr/>
          <a:lstStyle/>
          <a:p>
            <a:r>
              <a:rPr lang="en-CA" dirty="0" smtClean="0"/>
              <a:t>Always </a:t>
            </a:r>
            <a:r>
              <a:rPr lang="en-CA" b="1" dirty="0" smtClean="0"/>
              <a:t>opposes</a:t>
            </a:r>
            <a:r>
              <a:rPr lang="en-CA" dirty="0" smtClean="0"/>
              <a:t> the direction of movement</a:t>
            </a:r>
          </a:p>
          <a:p>
            <a:r>
              <a:rPr lang="en-CA" dirty="0" smtClean="0"/>
              <a:t>Air resistance is a type of friction</a:t>
            </a:r>
            <a:endParaRPr lang="en-CA" dirty="0"/>
          </a:p>
        </p:txBody>
      </p:sp>
    </p:spTree>
    <p:extLst>
      <p:ext uri="{BB962C8B-B14F-4D97-AF65-F5344CB8AC3E}">
        <p14:creationId xmlns:p14="http://schemas.microsoft.com/office/powerpoint/2010/main" val="285023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Force diagram</a:t>
            </a:r>
            <a:endParaRPr lang="en-CA" dirty="0"/>
          </a:p>
        </p:txBody>
      </p:sp>
      <p:sp>
        <p:nvSpPr>
          <p:cNvPr id="3" name="Content Placeholder 2"/>
          <p:cNvSpPr>
            <a:spLocks noGrp="1"/>
          </p:cNvSpPr>
          <p:nvPr>
            <p:ph idx="1"/>
          </p:nvPr>
        </p:nvSpPr>
        <p:spPr/>
        <p:txBody>
          <a:bodyPr/>
          <a:lstStyle/>
          <a:p>
            <a:r>
              <a:rPr lang="en-CA" dirty="0" smtClean="0"/>
              <a:t>An object being pushed on a table with a force of 20 N experiences a frictional force of 10 N.</a:t>
            </a:r>
          </a:p>
          <a:p>
            <a:r>
              <a:rPr lang="en-CA" dirty="0" smtClean="0"/>
              <a:t>A free falling object has a weight of 50 N and experiences an air resistance of 20 N. </a:t>
            </a:r>
            <a:endParaRPr lang="en-CA" dirty="0"/>
          </a:p>
        </p:txBody>
      </p:sp>
    </p:spTree>
    <p:extLst>
      <p:ext uri="{BB962C8B-B14F-4D97-AF65-F5344CB8AC3E}">
        <p14:creationId xmlns:p14="http://schemas.microsoft.com/office/powerpoint/2010/main" val="2902378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Net Force</a:t>
            </a:r>
            <a:endParaRPr lang="en-CA" dirty="0"/>
          </a:p>
        </p:txBody>
      </p:sp>
      <p:sp>
        <p:nvSpPr>
          <p:cNvPr id="3" name="Content Placeholder 2"/>
          <p:cNvSpPr>
            <a:spLocks noGrp="1"/>
          </p:cNvSpPr>
          <p:nvPr>
            <p:ph idx="1"/>
          </p:nvPr>
        </p:nvSpPr>
        <p:spPr/>
        <p:txBody>
          <a:bodyPr/>
          <a:lstStyle/>
          <a:p>
            <a:r>
              <a:rPr lang="en-CA" dirty="0" smtClean="0"/>
              <a:t>A free falling object weighing 80kg experiences an air resistance of 600 </a:t>
            </a:r>
            <a:r>
              <a:rPr lang="en-CA" dirty="0" err="1" smtClean="0"/>
              <a:t>Newtons</a:t>
            </a:r>
            <a:r>
              <a:rPr lang="en-CA" dirty="0" smtClean="0"/>
              <a:t> (N). What is the net force on the object? How fast does it accelerate? </a:t>
            </a:r>
          </a:p>
          <a:p>
            <a:endParaRPr lang="en-CA" dirty="0"/>
          </a:p>
          <a:p>
            <a:r>
              <a:rPr lang="en-CA" dirty="0" smtClean="0"/>
              <a:t>Remember that a net force will cause an acceleration</a:t>
            </a:r>
            <a:endParaRPr lang="en-CA" dirty="0"/>
          </a:p>
        </p:txBody>
      </p:sp>
    </p:spTree>
    <p:extLst>
      <p:ext uri="{BB962C8B-B14F-4D97-AF65-F5344CB8AC3E}">
        <p14:creationId xmlns:p14="http://schemas.microsoft.com/office/powerpoint/2010/main" val="4208566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Newton's Third Law</a:t>
            </a:r>
            <a:endParaRPr lang="en-CA" dirty="0"/>
          </a:p>
        </p:txBody>
      </p:sp>
      <p:sp>
        <p:nvSpPr>
          <p:cNvPr id="3" name="Content Placeholder 2"/>
          <p:cNvSpPr>
            <a:spLocks noGrp="1"/>
          </p:cNvSpPr>
          <p:nvPr>
            <p:ph idx="1"/>
          </p:nvPr>
        </p:nvSpPr>
        <p:spPr/>
        <p:txBody>
          <a:bodyPr/>
          <a:lstStyle/>
          <a:p>
            <a:r>
              <a:rPr lang="en-CA" b="1" dirty="0"/>
              <a:t>For every action, there is an equal and opposite reaction.</a:t>
            </a:r>
            <a:endParaRPr lang="en-CA" dirty="0"/>
          </a:p>
        </p:txBody>
      </p:sp>
    </p:spTree>
    <p:extLst>
      <p:ext uri="{BB962C8B-B14F-4D97-AF65-F5344CB8AC3E}">
        <p14:creationId xmlns:p14="http://schemas.microsoft.com/office/powerpoint/2010/main" val="2898178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Explanation</a:t>
            </a:r>
            <a:endParaRPr lang="en-CA" dirty="0"/>
          </a:p>
        </p:txBody>
      </p:sp>
      <p:sp>
        <p:nvSpPr>
          <p:cNvPr id="3" name="Content Placeholder 2"/>
          <p:cNvSpPr>
            <a:spLocks noGrp="1"/>
          </p:cNvSpPr>
          <p:nvPr>
            <p:ph idx="1"/>
          </p:nvPr>
        </p:nvSpPr>
        <p:spPr/>
        <p:txBody>
          <a:bodyPr/>
          <a:lstStyle/>
          <a:p>
            <a:r>
              <a:rPr lang="en-CA" dirty="0"/>
              <a:t>The statement means that in every interaction, there is a pair of forces acting on the two interacting objects. The size of the forces on the first object </a:t>
            </a:r>
            <a:r>
              <a:rPr lang="en-CA" u="sng" dirty="0"/>
              <a:t>equals</a:t>
            </a:r>
            <a:r>
              <a:rPr lang="en-CA" dirty="0"/>
              <a:t> the size of the force on the second object. The direction of the force on the first object is </a:t>
            </a:r>
            <a:r>
              <a:rPr lang="en-CA" u="sng" dirty="0"/>
              <a:t>opposite</a:t>
            </a:r>
            <a:r>
              <a:rPr lang="en-CA" dirty="0"/>
              <a:t> to the direction of the force on the second object. Forces </a:t>
            </a:r>
            <a:r>
              <a:rPr lang="en-CA" u="sng" dirty="0"/>
              <a:t>always</a:t>
            </a:r>
            <a:r>
              <a:rPr lang="en-CA" dirty="0"/>
              <a:t> come in pairs - equal and opposite action-reaction force pairs. </a:t>
            </a:r>
          </a:p>
        </p:txBody>
      </p:sp>
    </p:spTree>
    <p:extLst>
      <p:ext uri="{BB962C8B-B14F-4D97-AF65-F5344CB8AC3E}">
        <p14:creationId xmlns:p14="http://schemas.microsoft.com/office/powerpoint/2010/main" val="3378246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 The normal force</a:t>
            </a:r>
            <a:endParaRPr lang="en-CA" dirty="0"/>
          </a:p>
        </p:txBody>
      </p:sp>
      <p:sp>
        <p:nvSpPr>
          <p:cNvPr id="3" name="Content Placeholder 2"/>
          <p:cNvSpPr>
            <a:spLocks noGrp="1"/>
          </p:cNvSpPr>
          <p:nvPr>
            <p:ph idx="1"/>
          </p:nvPr>
        </p:nvSpPr>
        <p:spPr/>
        <p:txBody>
          <a:bodyPr/>
          <a:lstStyle/>
          <a:p>
            <a:r>
              <a:rPr lang="en-CA" dirty="0" smtClean="0"/>
              <a:t>A book is placed on a table. What forces are acting on it? </a:t>
            </a:r>
            <a:endParaRPr lang="en-CA" dirty="0"/>
          </a:p>
        </p:txBody>
      </p:sp>
    </p:spTree>
    <p:extLst>
      <p:ext uri="{BB962C8B-B14F-4D97-AF65-F5344CB8AC3E}">
        <p14:creationId xmlns:p14="http://schemas.microsoft.com/office/powerpoint/2010/main" val="15172149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examples</a:t>
            </a:r>
            <a:endParaRPr lang="en-CA" dirty="0"/>
          </a:p>
        </p:txBody>
      </p:sp>
      <p:sp>
        <p:nvSpPr>
          <p:cNvPr id="3" name="Content Placeholder 2"/>
          <p:cNvSpPr>
            <a:spLocks noGrp="1"/>
          </p:cNvSpPr>
          <p:nvPr>
            <p:ph idx="1"/>
          </p:nvPr>
        </p:nvSpPr>
        <p:spPr/>
        <p:txBody>
          <a:bodyPr/>
          <a:lstStyle/>
          <a:p>
            <a:pPr marL="0" indent="0">
              <a:buNone/>
            </a:pPr>
            <a:r>
              <a:rPr lang="en-CA" dirty="0" smtClean="0"/>
              <a:t>Birds flying</a:t>
            </a:r>
          </a:p>
          <a:p>
            <a:r>
              <a:rPr lang="en-CA" dirty="0" smtClean="0"/>
              <a:t>Wings push air down, the air reacts by pushing the bird up. </a:t>
            </a:r>
            <a:endParaRPr lang="en-CA" dirty="0"/>
          </a:p>
          <a:p>
            <a:pPr marL="0" indent="0">
              <a:buNone/>
            </a:pPr>
            <a:r>
              <a:rPr lang="en-CA" dirty="0" smtClean="0"/>
              <a:t>Bug on a windshield </a:t>
            </a:r>
          </a:p>
          <a:p>
            <a:r>
              <a:rPr lang="en-CA" dirty="0" smtClean="0"/>
              <a:t>Forces are the same but because of the small mass of the bug it can’t withstand the greater acceleration, so the bug splatters. </a:t>
            </a:r>
          </a:p>
        </p:txBody>
      </p:sp>
    </p:spTree>
    <p:extLst>
      <p:ext uri="{BB962C8B-B14F-4D97-AF65-F5344CB8AC3E}">
        <p14:creationId xmlns:p14="http://schemas.microsoft.com/office/powerpoint/2010/main" val="7893016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examples</a:t>
            </a:r>
            <a:endParaRPr lang="en-CA" dirty="0"/>
          </a:p>
        </p:txBody>
      </p:sp>
      <p:sp>
        <p:nvSpPr>
          <p:cNvPr id="3" name="Content Placeholder 2"/>
          <p:cNvSpPr>
            <a:spLocks noGrp="1"/>
          </p:cNvSpPr>
          <p:nvPr>
            <p:ph idx="1"/>
          </p:nvPr>
        </p:nvSpPr>
        <p:spPr/>
        <p:txBody>
          <a:bodyPr/>
          <a:lstStyle/>
          <a:p>
            <a:pPr marL="0" indent="0">
              <a:buNone/>
            </a:pPr>
            <a:r>
              <a:rPr lang="en-CA" dirty="0" smtClean="0"/>
              <a:t>A gun recoiling</a:t>
            </a:r>
          </a:p>
          <a:p>
            <a:r>
              <a:rPr lang="en-CA" dirty="0" smtClean="0"/>
              <a:t>The bullet pushes the gun back, while the gun pushes the bullet forward. </a:t>
            </a:r>
          </a:p>
          <a:p>
            <a:r>
              <a:rPr lang="en-CA" dirty="0" smtClean="0"/>
              <a:t>Which has a bigger force ? Which has a bigger acceleration ?</a:t>
            </a:r>
            <a:endParaRPr lang="en-CA" dirty="0"/>
          </a:p>
        </p:txBody>
      </p:sp>
    </p:spTree>
    <p:extLst>
      <p:ext uri="{BB962C8B-B14F-4D97-AF65-F5344CB8AC3E}">
        <p14:creationId xmlns:p14="http://schemas.microsoft.com/office/powerpoint/2010/main" val="435629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1143000"/>
          </a:xfrm>
        </p:spPr>
        <p:txBody>
          <a:bodyPr/>
          <a:lstStyle/>
          <a:p>
            <a:r>
              <a:rPr lang="en-CA" dirty="0" smtClean="0"/>
              <a:t>Question</a:t>
            </a:r>
            <a:endParaRPr lang="en-CA" dirty="0"/>
          </a:p>
        </p:txBody>
      </p:sp>
      <p:sp>
        <p:nvSpPr>
          <p:cNvPr id="3" name="Content Placeholder 2"/>
          <p:cNvSpPr>
            <a:spLocks noGrp="1"/>
          </p:cNvSpPr>
          <p:nvPr>
            <p:ph idx="1"/>
          </p:nvPr>
        </p:nvSpPr>
        <p:spPr>
          <a:xfrm>
            <a:off x="467544" y="1268760"/>
            <a:ext cx="8229600" cy="4968552"/>
          </a:xfrm>
        </p:spPr>
        <p:txBody>
          <a:bodyPr>
            <a:normAutofit fontScale="92500" lnSpcReduction="20000"/>
          </a:bodyPr>
          <a:lstStyle/>
          <a:p>
            <a:pPr marL="0" indent="0">
              <a:buNone/>
            </a:pPr>
            <a:r>
              <a:rPr lang="en-CA" dirty="0"/>
              <a:t>For years, space travel was believed to be impossible because there was nothing that rockets could push off of in space in order to provide the propulsion necessary to accelerate. This inability of a rocket to provide propulsion is because ...</a:t>
            </a:r>
          </a:p>
          <a:p>
            <a:r>
              <a:rPr lang="en-CA" dirty="0"/>
              <a:t>a. ... space is void of air so the rockets have nothing to push off of.</a:t>
            </a:r>
          </a:p>
          <a:p>
            <a:r>
              <a:rPr lang="en-CA" dirty="0"/>
              <a:t>b. ... gravity is absent in space.</a:t>
            </a:r>
          </a:p>
          <a:p>
            <a:r>
              <a:rPr lang="en-CA" dirty="0"/>
              <a:t>c. ... space is void of air and so there is no air resistance in space.</a:t>
            </a:r>
          </a:p>
          <a:p>
            <a:r>
              <a:rPr lang="en-CA" dirty="0"/>
              <a:t>d. ... nonsense! Rockets do accelerate in space and have been able to do so for a long time.</a:t>
            </a:r>
          </a:p>
          <a:p>
            <a:pPr marL="0" indent="0">
              <a:buNone/>
            </a:pPr>
            <a:endParaRPr lang="en-CA" dirty="0"/>
          </a:p>
        </p:txBody>
      </p:sp>
    </p:spTree>
    <p:extLst>
      <p:ext uri="{BB962C8B-B14F-4D97-AF65-F5344CB8AC3E}">
        <p14:creationId xmlns:p14="http://schemas.microsoft.com/office/powerpoint/2010/main" val="867210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Thought Experiment!</a:t>
            </a:r>
            <a:endParaRPr lang="en-CA" dirty="0"/>
          </a:p>
        </p:txBody>
      </p:sp>
      <p:sp>
        <p:nvSpPr>
          <p:cNvPr id="3" name="Content Placeholder 2"/>
          <p:cNvSpPr>
            <a:spLocks noGrp="1"/>
          </p:cNvSpPr>
          <p:nvPr>
            <p:ph idx="1"/>
          </p:nvPr>
        </p:nvSpPr>
        <p:spPr/>
        <p:txBody>
          <a:bodyPr/>
          <a:lstStyle/>
          <a:p>
            <a:r>
              <a:rPr lang="en-CA" dirty="0"/>
              <a:t> Suppose that you filled a baking dish to the rim with water and walked around an oval track making an attempt to complete a lap in the least amount of time. The water would have a tendency to spill from the container during specific locations on the track. In general the water spilled when:</a:t>
            </a:r>
          </a:p>
        </p:txBody>
      </p:sp>
    </p:spTree>
    <p:extLst>
      <p:ext uri="{BB962C8B-B14F-4D97-AF65-F5344CB8AC3E}">
        <p14:creationId xmlns:p14="http://schemas.microsoft.com/office/powerpoint/2010/main" val="2547973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en-CA" dirty="0"/>
              <a:t>the container was at rest and you attempted to move it</a:t>
            </a:r>
          </a:p>
          <a:p>
            <a:r>
              <a:rPr lang="en-CA" dirty="0"/>
              <a:t>the container was in motion and you attempted to stop it</a:t>
            </a:r>
          </a:p>
          <a:p>
            <a:r>
              <a:rPr lang="en-CA" dirty="0"/>
              <a:t>the container was moving in one direction and you attempted to change its direction</a:t>
            </a:r>
            <a:r>
              <a:rPr lang="en-CA" dirty="0" smtClean="0"/>
              <a:t>.</a:t>
            </a:r>
          </a:p>
          <a:p>
            <a:endParaRPr lang="en-CA" dirty="0"/>
          </a:p>
          <a:p>
            <a:pPr marL="0" indent="0">
              <a:buNone/>
            </a:pPr>
            <a:r>
              <a:rPr lang="en-CA" dirty="0"/>
              <a:t>The water spills whenever the </a:t>
            </a:r>
            <a:r>
              <a:rPr lang="en-CA" dirty="0">
                <a:hlinkClick r:id="rId2"/>
              </a:rPr>
              <a:t>state of motion</a:t>
            </a:r>
            <a:r>
              <a:rPr lang="en-CA" dirty="0"/>
              <a:t> of the container is changed. </a:t>
            </a:r>
            <a:r>
              <a:rPr lang="en-CA" dirty="0" smtClean="0"/>
              <a:t>The </a:t>
            </a:r>
            <a:r>
              <a:rPr lang="en-CA" dirty="0"/>
              <a:t>water tended to "keep on doing what it was doing."</a:t>
            </a:r>
            <a:endParaRPr lang="en-CA" dirty="0" smtClean="0"/>
          </a:p>
          <a:p>
            <a:endParaRPr lang="en-CA" dirty="0"/>
          </a:p>
          <a:p>
            <a:endParaRPr lang="en-CA" dirty="0"/>
          </a:p>
          <a:p>
            <a:pPr marL="0" indent="0">
              <a:buNone/>
            </a:pPr>
            <a:endParaRPr lang="en-CA" dirty="0"/>
          </a:p>
        </p:txBody>
      </p:sp>
    </p:spTree>
    <p:extLst>
      <p:ext uri="{BB962C8B-B14F-4D97-AF65-F5344CB8AC3E}">
        <p14:creationId xmlns:p14="http://schemas.microsoft.com/office/powerpoint/2010/main" val="3186157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Inertia</a:t>
            </a:r>
            <a:endParaRPr lang="en-CA" dirty="0"/>
          </a:p>
        </p:txBody>
      </p:sp>
      <p:sp>
        <p:nvSpPr>
          <p:cNvPr id="3" name="Content Placeholder 2"/>
          <p:cNvSpPr>
            <a:spLocks noGrp="1"/>
          </p:cNvSpPr>
          <p:nvPr>
            <p:ph idx="1"/>
          </p:nvPr>
        </p:nvSpPr>
        <p:spPr/>
        <p:txBody>
          <a:bodyPr>
            <a:normAutofit lnSpcReduction="10000"/>
          </a:bodyPr>
          <a:lstStyle/>
          <a:p>
            <a:r>
              <a:rPr lang="en-CA" dirty="0">
                <a:hlinkClick r:id="rId2"/>
              </a:rPr>
              <a:t>Inertia</a:t>
            </a:r>
            <a:r>
              <a:rPr lang="en-CA" dirty="0"/>
              <a:t> is the tendency of an object to resist changes in its state of </a:t>
            </a:r>
            <a:r>
              <a:rPr lang="en-CA" dirty="0" smtClean="0"/>
              <a:t>motion.</a:t>
            </a:r>
          </a:p>
          <a:p>
            <a:r>
              <a:rPr lang="en-CA" dirty="0" smtClean="0"/>
              <a:t>But what is meant by it’s state of motion? </a:t>
            </a:r>
          </a:p>
          <a:p>
            <a:r>
              <a:rPr lang="en-CA" dirty="0"/>
              <a:t>The state of motion of an object is defined by its </a:t>
            </a:r>
            <a:r>
              <a:rPr lang="en-CA" dirty="0">
                <a:hlinkClick r:id="rId3"/>
              </a:rPr>
              <a:t>velocity</a:t>
            </a:r>
            <a:r>
              <a:rPr lang="en-CA" dirty="0"/>
              <a:t> </a:t>
            </a:r>
            <a:r>
              <a:rPr lang="en-CA" dirty="0" smtClean="0"/>
              <a:t>.</a:t>
            </a:r>
            <a:r>
              <a:rPr lang="en-CA" dirty="0"/>
              <a:t> </a:t>
            </a:r>
            <a:r>
              <a:rPr lang="en-CA" dirty="0" smtClean="0"/>
              <a:t>Thus inertia can be redefined as: </a:t>
            </a:r>
          </a:p>
          <a:p>
            <a:pPr marL="0" indent="0">
              <a:buNone/>
            </a:pPr>
            <a:r>
              <a:rPr lang="en-CA" b="1" dirty="0" smtClean="0"/>
              <a:t>Inertia: tendency of an object to resist changes in its velocity.</a:t>
            </a:r>
            <a:endParaRPr lang="en-CA" dirty="0" smtClean="0"/>
          </a:p>
          <a:p>
            <a:r>
              <a:rPr lang="en-CA" dirty="0" smtClean="0"/>
              <a:t>Remember a change in velocity is an acceleration (</a:t>
            </a:r>
            <a:r>
              <a:rPr lang="en-CA" dirty="0" err="1" smtClean="0"/>
              <a:t>ie</a:t>
            </a:r>
            <a:r>
              <a:rPr lang="en-CA" dirty="0" smtClean="0"/>
              <a:t> it resists acceleration)</a:t>
            </a:r>
          </a:p>
          <a:p>
            <a:pPr marL="0" indent="0">
              <a:buNone/>
            </a:pPr>
            <a:endParaRPr lang="en-CA" dirty="0" smtClean="0"/>
          </a:p>
        </p:txBody>
      </p:sp>
    </p:spTree>
    <p:extLst>
      <p:ext uri="{BB962C8B-B14F-4D97-AF65-F5344CB8AC3E}">
        <p14:creationId xmlns:p14="http://schemas.microsoft.com/office/powerpoint/2010/main" val="169777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en-CA" dirty="0" smtClean="0"/>
              <a:t>Question</a:t>
            </a:r>
            <a:endParaRPr lang="en-CA" dirty="0"/>
          </a:p>
        </p:txBody>
      </p:sp>
      <p:sp>
        <p:nvSpPr>
          <p:cNvPr id="3" name="Content Placeholder 2"/>
          <p:cNvSpPr>
            <a:spLocks noGrp="1"/>
          </p:cNvSpPr>
          <p:nvPr>
            <p:ph idx="1"/>
          </p:nvPr>
        </p:nvSpPr>
        <p:spPr>
          <a:xfrm>
            <a:off x="457200" y="1412776"/>
            <a:ext cx="8229600" cy="4713387"/>
          </a:xfrm>
        </p:spPr>
        <p:txBody>
          <a:bodyPr>
            <a:normAutofit lnSpcReduction="10000"/>
          </a:bodyPr>
          <a:lstStyle/>
          <a:p>
            <a:r>
              <a:rPr lang="en-CA" dirty="0" smtClean="0"/>
              <a:t>A 4.0 kg object is moving across a frictionless surface at 2 m/s. Which one of the following horizontal forces is necessary to maintain this state of motion? </a:t>
            </a:r>
          </a:p>
          <a:p>
            <a:pPr marL="514350" indent="-514350">
              <a:buAutoNum type="alphaLcParenR"/>
            </a:pPr>
            <a:r>
              <a:rPr lang="en-CA" dirty="0" smtClean="0"/>
              <a:t>0 N</a:t>
            </a:r>
          </a:p>
          <a:p>
            <a:pPr marL="514350" indent="-514350">
              <a:buAutoNum type="alphaLcParenR"/>
            </a:pPr>
            <a:r>
              <a:rPr lang="en-CA" dirty="0" smtClean="0"/>
              <a:t>0.5 N</a:t>
            </a:r>
          </a:p>
          <a:p>
            <a:pPr marL="514350" indent="-514350">
              <a:buAutoNum type="alphaLcParenR"/>
            </a:pPr>
            <a:r>
              <a:rPr lang="en-CA" dirty="0" smtClean="0"/>
              <a:t>2.0 N</a:t>
            </a:r>
          </a:p>
          <a:p>
            <a:pPr marL="514350" indent="-514350">
              <a:buAutoNum type="alphaLcParenR"/>
            </a:pPr>
            <a:r>
              <a:rPr lang="en-CA" dirty="0" smtClean="0"/>
              <a:t>8.0 N</a:t>
            </a:r>
          </a:p>
          <a:p>
            <a:pPr marL="514350" indent="-514350">
              <a:buAutoNum type="alphaLcParenR"/>
            </a:pPr>
            <a:r>
              <a:rPr lang="en-CA" dirty="0" smtClean="0"/>
              <a:t>Depends on the speed</a:t>
            </a:r>
            <a:endParaRPr lang="en-CA" dirty="0"/>
          </a:p>
        </p:txBody>
      </p:sp>
    </p:spTree>
    <p:extLst>
      <p:ext uri="{BB962C8B-B14F-4D97-AF65-F5344CB8AC3E}">
        <p14:creationId xmlns:p14="http://schemas.microsoft.com/office/powerpoint/2010/main" val="2602494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Inertia Continued</a:t>
            </a:r>
            <a:endParaRPr lang="en-CA" dirty="0"/>
          </a:p>
        </p:txBody>
      </p:sp>
      <p:sp>
        <p:nvSpPr>
          <p:cNvPr id="3" name="Content Placeholder 2"/>
          <p:cNvSpPr>
            <a:spLocks noGrp="1"/>
          </p:cNvSpPr>
          <p:nvPr>
            <p:ph idx="1"/>
          </p:nvPr>
        </p:nvSpPr>
        <p:spPr/>
        <p:txBody>
          <a:bodyPr/>
          <a:lstStyle/>
          <a:p>
            <a:r>
              <a:rPr lang="en-CA" dirty="0" smtClean="0"/>
              <a:t>Do some objects have more of a tendency to resist changes in their state of motion than others? </a:t>
            </a:r>
          </a:p>
          <a:p>
            <a:r>
              <a:rPr lang="en-CA" dirty="0" smtClean="0"/>
              <a:t>YES. </a:t>
            </a:r>
            <a:r>
              <a:rPr lang="en-CA" dirty="0"/>
              <a:t>The tendency of an object to resist changes in its state of motion varies with mass</a:t>
            </a:r>
            <a:r>
              <a:rPr lang="en-CA" dirty="0" smtClean="0"/>
              <a:t>.</a:t>
            </a:r>
          </a:p>
          <a:p>
            <a:r>
              <a:rPr lang="en-CA" dirty="0"/>
              <a:t>A more massive object has a greater tendency to resist changes in its state of motion.</a:t>
            </a:r>
          </a:p>
        </p:txBody>
      </p:sp>
    </p:spTree>
    <p:extLst>
      <p:ext uri="{BB962C8B-B14F-4D97-AF65-F5344CB8AC3E}">
        <p14:creationId xmlns:p14="http://schemas.microsoft.com/office/powerpoint/2010/main" val="2882295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a:t>
            </a:r>
            <a:endParaRPr lang="en-CA" dirty="0"/>
          </a:p>
        </p:txBody>
      </p:sp>
      <p:sp>
        <p:nvSpPr>
          <p:cNvPr id="3" name="Content Placeholder 2"/>
          <p:cNvSpPr>
            <a:spLocks noGrp="1"/>
          </p:cNvSpPr>
          <p:nvPr>
            <p:ph idx="1"/>
          </p:nvPr>
        </p:nvSpPr>
        <p:spPr/>
        <p:txBody>
          <a:bodyPr/>
          <a:lstStyle/>
          <a:p>
            <a:r>
              <a:rPr lang="en-CA" dirty="0"/>
              <a:t>Suppose that there are two seemingly identical bricks at rest on the physics lecture table. Yet one brick consists of mortar and the other brick consists of Styrofoam. Without lifting the bricks, how could you tell which brick was the </a:t>
            </a:r>
            <a:r>
              <a:rPr lang="en-CA" i="1" dirty="0"/>
              <a:t>Styrofoam brick</a:t>
            </a:r>
            <a:r>
              <a:rPr lang="en-CA" dirty="0" smtClean="0"/>
              <a:t>?</a:t>
            </a:r>
          </a:p>
          <a:p>
            <a:endParaRPr lang="en-CA" dirty="0"/>
          </a:p>
        </p:txBody>
      </p:sp>
    </p:spTree>
    <p:extLst>
      <p:ext uri="{BB962C8B-B14F-4D97-AF65-F5344CB8AC3E}">
        <p14:creationId xmlns:p14="http://schemas.microsoft.com/office/powerpoint/2010/main" val="768755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a:t>You could give the bricks an identical push in an effort to change their state of motion. The brick that offers the least resistance is the brick with the least inertia - and therefore the brick with the least mass</a:t>
            </a:r>
          </a:p>
        </p:txBody>
      </p:sp>
    </p:spTree>
    <p:extLst>
      <p:ext uri="{BB962C8B-B14F-4D97-AF65-F5344CB8AC3E}">
        <p14:creationId xmlns:p14="http://schemas.microsoft.com/office/powerpoint/2010/main" val="383296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TotalTime>
  <Words>885</Words>
  <Application>Microsoft Office PowerPoint</Application>
  <PresentationFormat>On-screen Show (4:3)</PresentationFormat>
  <Paragraphs>100</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Newtons Laws</vt:lpstr>
      <vt:lpstr>Newtons First Law</vt:lpstr>
      <vt:lpstr>Thought Experiment!</vt:lpstr>
      <vt:lpstr>PowerPoint Presentation</vt:lpstr>
      <vt:lpstr>Inertia</vt:lpstr>
      <vt:lpstr>Question</vt:lpstr>
      <vt:lpstr>Inertia Continued</vt:lpstr>
      <vt:lpstr>Question</vt:lpstr>
      <vt:lpstr>PowerPoint Presentation</vt:lpstr>
      <vt:lpstr>Other Examples of Newtons First Law</vt:lpstr>
      <vt:lpstr>What is an unbalanced force?</vt:lpstr>
      <vt:lpstr>PowerPoint Presentation</vt:lpstr>
      <vt:lpstr>Other Examples</vt:lpstr>
      <vt:lpstr>Force</vt:lpstr>
      <vt:lpstr>Types of Forces</vt:lpstr>
      <vt:lpstr>PowerPoint Presentation</vt:lpstr>
      <vt:lpstr>Newton's Second Law</vt:lpstr>
      <vt:lpstr>PowerPoint Presentation</vt:lpstr>
      <vt:lpstr>How is force Measured?</vt:lpstr>
      <vt:lpstr>Force due to Gravity</vt:lpstr>
      <vt:lpstr>Force of friction</vt:lpstr>
      <vt:lpstr>Force diagram</vt:lpstr>
      <vt:lpstr>Net Force</vt:lpstr>
      <vt:lpstr>Newton's Third Law</vt:lpstr>
      <vt:lpstr>Explanation</vt:lpstr>
      <vt:lpstr>Ex) The normal force</vt:lpstr>
      <vt:lpstr>Other examples</vt:lpstr>
      <vt:lpstr>Other examples</vt:lpstr>
      <vt:lpstr>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Laws</dc:title>
  <dc:creator>Riley</dc:creator>
  <cp:lastModifiedBy>custom</cp:lastModifiedBy>
  <cp:revision>15</cp:revision>
  <cp:lastPrinted>2017-01-18T14:51:24Z</cp:lastPrinted>
  <dcterms:created xsi:type="dcterms:W3CDTF">2015-01-05T03:57:33Z</dcterms:created>
  <dcterms:modified xsi:type="dcterms:W3CDTF">2017-01-18T15:30:46Z</dcterms:modified>
</cp:coreProperties>
</file>